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280160"/>
            <a:ext cx="310896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24000" dirty="0"/>
          </a:p>
        </p:txBody>
      </p:sp>
      <p:sp>
        <p:nvSpPr>
          <p:cNvPr id="4" name="Shape 2"/>
          <p:cNvSpPr/>
          <p:nvPr/>
        </p:nvSpPr>
        <p:spPr>
          <a:xfrm>
            <a:off x="1463040" y="4709160"/>
            <a:ext cx="91440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48463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babel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365760" y="54406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PUBLICIDADE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0" y="201168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800" kern="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0" y="2468880"/>
            <a:ext cx="7132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INTEGRIDADE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572000" y="352044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Versão simplificada para consulta pública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0" y="4023360"/>
            <a:ext cx="73152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0" y="416052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Nosso compromisso público com a ética, a transparência e a responsabilidade social.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57607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Revisado em DEZ/2024  ·  Aprovado em JAN/2025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0" y="608076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babelpub.com.br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NOSSA CONDUTA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esperamos no dia a dia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22960" y="2103120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28600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21488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Due Diligence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737360" y="26060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Avaliamos antecedentes e reputação de novos colaboradores e parceiros.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343400" y="1828800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17720" y="2103120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228600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32120" y="21488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Neutralidade política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5532120" y="26060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manifestações político-partidárias no ambiente de trabalho.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138160" y="1828800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412480" y="2103120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0" y="228600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326880" y="21488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trabalhos paralelos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9326880" y="26060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publicidade, jornalismo e áreas correlatas.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48640" y="4005072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822960" y="4279392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4462272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737360" y="432511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Mérito nas contratações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1737360" y="4782312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admitimos contratações por indicação de agente público.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4343400" y="4005072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617720" y="4279392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4462272"/>
            <a:ext cx="411480" cy="4114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5532120" y="432511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Conflito de interesses</a:t>
            </a:r>
            <a:endParaRPr lang="en-US" sz="1600" dirty="0"/>
          </a:p>
        </p:txBody>
      </p:sp>
      <p:sp>
        <p:nvSpPr>
          <p:cNvPr id="29" name="Text 22"/>
          <p:cNvSpPr/>
          <p:nvPr/>
        </p:nvSpPr>
        <p:spPr>
          <a:xfrm>
            <a:off x="5532120" y="4782312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Comunique imediatamente ao Comitê de Ética.</a:t>
            </a:r>
            <a:endParaRPr lang="en-US" sz="1150" dirty="0"/>
          </a:p>
        </p:txBody>
      </p:sp>
      <p:sp>
        <p:nvSpPr>
          <p:cNvPr id="30" name="Shape 23"/>
          <p:cNvSpPr/>
          <p:nvPr/>
        </p:nvSpPr>
        <p:spPr>
          <a:xfrm>
            <a:off x="8138160" y="4005072"/>
            <a:ext cx="3657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8412480" y="4279392"/>
            <a:ext cx="777240" cy="777240"/>
          </a:xfrm>
          <a:prstGeom prst="ellipse">
            <a:avLst/>
          </a:prstGeom>
          <a:solidFill>
            <a:srgbClr val="F7F4F1"/>
          </a:solidFill>
          <a:ln w="15240">
            <a:solidFill>
              <a:srgbClr val="990011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5360" y="4462272"/>
            <a:ext cx="411480" cy="41148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9326880" y="432511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Registros íntegros</a:t>
            </a:r>
            <a:endParaRPr lang="en-US" sz="1600" dirty="0"/>
          </a:p>
        </p:txBody>
      </p:sp>
      <p:sp>
        <p:nvSpPr>
          <p:cNvPr id="34" name="Text 26"/>
          <p:cNvSpPr/>
          <p:nvPr/>
        </p:nvSpPr>
        <p:spPr>
          <a:xfrm>
            <a:off x="9326880" y="4782312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Vedado maquiar relações, contratos ou pagamentos.</a:t>
            </a:r>
            <a:endParaRPr lang="en-US" sz="1150" dirty="0"/>
          </a:p>
        </p:txBody>
      </p:sp>
      <p:sp>
        <p:nvSpPr>
          <p:cNvPr id="35" name="Shape 27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6" name="Text 28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7" name="Text 29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CONFIDENCIALIDADE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Sigilo é parte do nosso ofício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4023360" cy="420624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4480" y="2468880"/>
            <a:ext cx="1828800" cy="18288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4480560"/>
            <a:ext cx="3611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 informação não publicada é sigilosa.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937760" y="18745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É CONFIDENCIAL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937760" y="21945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Mantemos em sigilo:</a:t>
            </a:r>
            <a:endParaRPr lang="en-US" sz="20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278892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40680" y="274320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Relatórios financeiros e contábeis</a:t>
            </a:r>
            <a:endParaRPr lang="en-US" sz="14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0" y="338328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440680" y="333756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Produção e criação publicitária</a:t>
            </a:r>
            <a:endParaRPr lang="en-US" sz="140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97764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5440680" y="393192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Carteira de clientes e contratos</a:t>
            </a:r>
            <a:endParaRPr lang="en-US" sz="14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0" y="4572000"/>
            <a:ext cx="365760" cy="36576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440680" y="452628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Equipamentos e processos internos</a:t>
            </a:r>
            <a:endParaRPr lang="en-US" sz="1400" dirty="0"/>
          </a:p>
        </p:txBody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5166360"/>
            <a:ext cx="365760" cy="36576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5440680" y="512064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pessoais de colaboradores e terceiros</a:t>
            </a:r>
            <a:endParaRPr lang="en-US" sz="1400" dirty="0"/>
          </a:p>
        </p:txBody>
      </p:sp>
      <p:sp>
        <p:nvSpPr>
          <p:cNvPr id="20" name="Shape 12"/>
          <p:cNvSpPr/>
          <p:nvPr/>
        </p:nvSpPr>
        <p:spPr>
          <a:xfrm>
            <a:off x="548640" y="5989320"/>
            <a:ext cx="11064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21" name="Text 13"/>
          <p:cNvSpPr/>
          <p:nvPr/>
        </p:nvSpPr>
        <p:spPr>
          <a:xfrm>
            <a:off x="777240" y="5989320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dever de sigilo permanece mesmo após o término da relação contratual.</a:t>
            </a:r>
            <a:endParaRPr lang="en-US" sz="1300" dirty="0"/>
          </a:p>
        </p:txBody>
      </p:sp>
      <p:sp>
        <p:nvSpPr>
          <p:cNvPr id="22" name="Shape 14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3" name="Text 15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24" name="Text 16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 DE DENÚNCIAS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Sua voz importa para nós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440680" cy="21031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205740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2103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É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417320" y="24231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Canal aberto a todos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777240" y="2880360"/>
            <a:ext cx="5029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Acessível 24h/7d ao público interno (colaboradores) e externo (clientes, fornecedores e qualquer pessoa que queira informar). Recebe dúvidas, sugestões, registros, denúncias e reclamações.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172200" y="1828800"/>
            <a:ext cx="5440680" cy="2103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2057400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40880" y="2103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ACESSAR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7040880" y="24231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babelpub.com.br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6400800" y="2880360"/>
            <a:ext cx="5029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em destaque no site da agência e em todos os desktops dos computadores da empresa. Disponível por website e e-mail.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548640" y="41148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FORMAS DE DENUNCIAR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548640" y="4480560"/>
            <a:ext cx="36576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548640" y="4480560"/>
            <a:ext cx="3657600" cy="10972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822960" y="4709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19" name="Text 15"/>
          <p:cNvSpPr/>
          <p:nvPr/>
        </p:nvSpPr>
        <p:spPr>
          <a:xfrm>
            <a:off x="822960" y="5257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Anônima</a:t>
            </a:r>
            <a:endParaRPr lang="en-US" sz="1800" dirty="0"/>
          </a:p>
        </p:txBody>
      </p:sp>
      <p:sp>
        <p:nvSpPr>
          <p:cNvPr id="20" name="Text 16"/>
          <p:cNvSpPr/>
          <p:nvPr/>
        </p:nvSpPr>
        <p:spPr>
          <a:xfrm>
            <a:off x="822960" y="559612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qualquer identificação</a:t>
            </a:r>
            <a:endParaRPr lang="en-US" sz="1150" dirty="0"/>
          </a:p>
        </p:txBody>
      </p:sp>
      <p:sp>
        <p:nvSpPr>
          <p:cNvPr id="21" name="Shape 17"/>
          <p:cNvSpPr/>
          <p:nvPr/>
        </p:nvSpPr>
        <p:spPr>
          <a:xfrm>
            <a:off x="4343400" y="4480560"/>
            <a:ext cx="36576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4343400" y="4480560"/>
            <a:ext cx="3657600" cy="10972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4617720" y="4709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24" name="Text 20"/>
          <p:cNvSpPr/>
          <p:nvPr/>
        </p:nvSpPr>
        <p:spPr>
          <a:xfrm>
            <a:off x="4617720" y="5257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Identificada</a:t>
            </a:r>
            <a:endParaRPr lang="en-US" sz="1800" dirty="0"/>
          </a:p>
        </p:txBody>
      </p:sp>
      <p:sp>
        <p:nvSpPr>
          <p:cNvPr id="25" name="Text 21"/>
          <p:cNvSpPr/>
          <p:nvPr/>
        </p:nvSpPr>
        <p:spPr>
          <a:xfrm>
            <a:off x="4617720" y="559612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seus dados de contato</a:t>
            </a:r>
            <a:endParaRPr lang="en-US" sz="1150" dirty="0"/>
          </a:p>
        </p:txBody>
      </p:sp>
      <p:sp>
        <p:nvSpPr>
          <p:cNvPr id="26" name="Shape 22"/>
          <p:cNvSpPr/>
          <p:nvPr/>
        </p:nvSpPr>
        <p:spPr>
          <a:xfrm>
            <a:off x="8138160" y="4480560"/>
            <a:ext cx="36576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8138160" y="4480560"/>
            <a:ext cx="3657600" cy="109728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412480" y="47091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9A9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29" name="Text 25"/>
          <p:cNvSpPr/>
          <p:nvPr/>
        </p:nvSpPr>
        <p:spPr>
          <a:xfrm>
            <a:off x="8412480" y="5257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Sigilosa</a:t>
            </a:r>
            <a:endParaRPr lang="en-US" sz="1800" dirty="0"/>
          </a:p>
        </p:txBody>
      </p:sp>
      <p:sp>
        <p:nvSpPr>
          <p:cNvPr id="30" name="Text 26"/>
          <p:cNvSpPr/>
          <p:nvPr/>
        </p:nvSpPr>
        <p:spPr>
          <a:xfrm>
            <a:off x="8412480" y="559612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Identificada, mas com sigilo garantido</a:t>
            </a:r>
            <a:endParaRPr lang="en-US" sz="1150" dirty="0"/>
          </a:p>
        </p:txBody>
      </p:sp>
      <p:sp>
        <p:nvSpPr>
          <p:cNvPr id="31" name="Shape 27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18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GARANTIAS AO DENUNCIANTE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Você está protegido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que toda e qualquer pessoa utilize o canal sem qualquer tipo de receio, garantimos: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5440680" cy="15544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331720"/>
            <a:ext cx="91440" cy="15544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14400" y="2651760"/>
            <a:ext cx="914400" cy="914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283464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057400" y="2651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Anonimato</a:t>
            </a:r>
            <a:endParaRPr lang="en-US" sz="2100" dirty="0"/>
          </a:p>
        </p:txBody>
      </p:sp>
      <p:sp>
        <p:nvSpPr>
          <p:cNvPr id="11" name="Text 8"/>
          <p:cNvSpPr/>
          <p:nvPr/>
        </p:nvSpPr>
        <p:spPr>
          <a:xfrm>
            <a:off x="2057400" y="315468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é necessário se identificar para denunciar.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6126480" y="2331720"/>
            <a:ext cx="5440680" cy="15544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126480" y="2331720"/>
            <a:ext cx="91440" cy="15544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492240" y="2651760"/>
            <a:ext cx="914400" cy="914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2834640"/>
            <a:ext cx="548640" cy="5486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635240" y="2651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Confidencialidade</a:t>
            </a:r>
            <a:endParaRPr lang="en-US" sz="2100" dirty="0"/>
          </a:p>
        </p:txBody>
      </p:sp>
      <p:sp>
        <p:nvSpPr>
          <p:cNvPr id="17" name="Text 13"/>
          <p:cNvSpPr/>
          <p:nvPr/>
        </p:nvSpPr>
        <p:spPr>
          <a:xfrm>
            <a:off x="7635240" y="315468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Dados são preservados e não compartilhados sem autorização.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548640" y="4050792"/>
            <a:ext cx="5440680" cy="15544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548640" y="4050792"/>
            <a:ext cx="91440" cy="15544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914400" y="4370832"/>
            <a:ext cx="914400" cy="914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553712"/>
            <a:ext cx="548640" cy="54864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2057400" y="437083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Profissionalismo</a:t>
            </a:r>
            <a:endParaRPr lang="en-US" sz="2100" dirty="0"/>
          </a:p>
        </p:txBody>
      </p:sp>
      <p:sp>
        <p:nvSpPr>
          <p:cNvPr id="23" name="Text 18"/>
          <p:cNvSpPr/>
          <p:nvPr/>
        </p:nvSpPr>
        <p:spPr>
          <a:xfrm>
            <a:off x="2057400" y="4873752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Trato sério, técnico e imparcial dos relatos.</a:t>
            </a:r>
            <a:endParaRPr lang="en-US" sz="1250" dirty="0"/>
          </a:p>
        </p:txBody>
      </p:sp>
      <p:sp>
        <p:nvSpPr>
          <p:cNvPr id="24" name="Shape 19"/>
          <p:cNvSpPr/>
          <p:nvPr/>
        </p:nvSpPr>
        <p:spPr>
          <a:xfrm>
            <a:off x="6126480" y="4050792"/>
            <a:ext cx="5440680" cy="15544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6126480" y="4050792"/>
            <a:ext cx="91440" cy="15544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6492240" y="4370832"/>
            <a:ext cx="914400" cy="914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4553712"/>
            <a:ext cx="548640" cy="54864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635240" y="437083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Proibição de retaliação</a:t>
            </a:r>
            <a:endParaRPr lang="en-US" sz="2100" dirty="0"/>
          </a:p>
        </p:txBody>
      </p:sp>
      <p:sp>
        <p:nvSpPr>
          <p:cNvPr id="29" name="Text 23"/>
          <p:cNvSpPr/>
          <p:nvPr/>
        </p:nvSpPr>
        <p:spPr>
          <a:xfrm>
            <a:off x="7635240" y="4873752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retaliar será punido — sem distinção de cargo.</a:t>
            </a:r>
            <a:endParaRPr lang="en-US" sz="1250" dirty="0"/>
          </a:p>
        </p:txBody>
      </p:sp>
      <p:sp>
        <p:nvSpPr>
          <p:cNvPr id="30" name="Shape 24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5943600"/>
            <a:ext cx="274320" cy="27432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1097280" y="585216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com seriedade — denúncias de má-fé estão sujeitas às mesmas medidas disciplinares.</a:t>
            </a:r>
            <a:endParaRPr lang="en-US" sz="1250" dirty="0"/>
          </a:p>
        </p:txBody>
      </p:sp>
      <p:sp>
        <p:nvSpPr>
          <p:cNvPr id="33" name="Shape 26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4" name="Text 27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5" name="Text 28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18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TRATAMENTO DE DENÚNCIAS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funciona, em 5 etapas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21208" y="1920240"/>
            <a:ext cx="2121408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21208" y="1920240"/>
            <a:ext cx="2121408" cy="14173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21208" y="2011680"/>
            <a:ext cx="21214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9000" dirty="0"/>
          </a:p>
        </p:txBody>
      </p:sp>
      <p:sp>
        <p:nvSpPr>
          <p:cNvPr id="8" name="Text 6"/>
          <p:cNvSpPr/>
          <p:nvPr/>
        </p:nvSpPr>
        <p:spPr>
          <a:xfrm>
            <a:off x="658368" y="347472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Triagem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399032" y="4041648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04088" y="4206240"/>
            <a:ext cx="175564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Classificamos por natureza e gravidade. Casos graves vão direto à investigação.</a:t>
            </a:r>
            <a:endParaRPr lang="en-US" sz="115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0904" y="2514600"/>
            <a:ext cx="91440" cy="22860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2770632" y="1920240"/>
            <a:ext cx="2121408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70632" y="1920240"/>
            <a:ext cx="2121408" cy="14173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770632" y="2011680"/>
            <a:ext cx="21214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000" dirty="0"/>
          </a:p>
        </p:txBody>
      </p:sp>
      <p:sp>
        <p:nvSpPr>
          <p:cNvPr id="15" name="Text 12"/>
          <p:cNvSpPr/>
          <p:nvPr/>
        </p:nvSpPr>
        <p:spPr>
          <a:xfrm>
            <a:off x="2907792" y="347472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Investigação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3648456" y="4041648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953512" y="4206240"/>
            <a:ext cx="175564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 designada apura: entrevistas, análise de documentos, diligências.</a:t>
            </a:r>
            <a:endParaRPr lang="en-US" sz="1150" dirty="0"/>
          </a:p>
        </p:txBody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328" y="2514600"/>
            <a:ext cx="91440" cy="228600"/>
          </a:xfrm>
          <a:prstGeom prst="rect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5020056" y="1920240"/>
            <a:ext cx="2121408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5020056" y="1920240"/>
            <a:ext cx="2121408" cy="14173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5020056" y="2011680"/>
            <a:ext cx="21214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9000" dirty="0"/>
          </a:p>
        </p:txBody>
      </p:sp>
      <p:sp>
        <p:nvSpPr>
          <p:cNvPr id="22" name="Text 18"/>
          <p:cNvSpPr/>
          <p:nvPr/>
        </p:nvSpPr>
        <p:spPr>
          <a:xfrm>
            <a:off x="5157216" y="347472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Análise</a:t>
            </a:r>
            <a:endParaRPr lang="en-US" sz="1800" dirty="0"/>
          </a:p>
        </p:txBody>
      </p:sp>
      <p:sp>
        <p:nvSpPr>
          <p:cNvPr id="23" name="Shape 19"/>
          <p:cNvSpPr/>
          <p:nvPr/>
        </p:nvSpPr>
        <p:spPr>
          <a:xfrm>
            <a:off x="5897880" y="4041648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5202936" y="4206240"/>
            <a:ext cx="175564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coletadas são analisadas e consolidadas em relatório.</a:t>
            </a:r>
            <a:endParaRPr lang="en-US" sz="1150" dirty="0"/>
          </a:p>
        </p:txBody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9752" y="2514600"/>
            <a:ext cx="91440" cy="228600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7269480" y="1920240"/>
            <a:ext cx="2121408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7269480" y="1920240"/>
            <a:ext cx="2121408" cy="14173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8" name="Text 23"/>
          <p:cNvSpPr/>
          <p:nvPr/>
        </p:nvSpPr>
        <p:spPr>
          <a:xfrm>
            <a:off x="7269480" y="2011680"/>
            <a:ext cx="21214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9000" dirty="0"/>
          </a:p>
        </p:txBody>
      </p:sp>
      <p:sp>
        <p:nvSpPr>
          <p:cNvPr id="29" name="Text 24"/>
          <p:cNvSpPr/>
          <p:nvPr/>
        </p:nvSpPr>
        <p:spPr>
          <a:xfrm>
            <a:off x="7406640" y="347472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</a:t>
            </a:r>
            <a:endParaRPr lang="en-US" sz="1800" dirty="0"/>
          </a:p>
        </p:txBody>
      </p:sp>
      <p:sp>
        <p:nvSpPr>
          <p:cNvPr id="30" name="Shape 25"/>
          <p:cNvSpPr/>
          <p:nvPr/>
        </p:nvSpPr>
        <p:spPr>
          <a:xfrm>
            <a:off x="8147304" y="4041648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1" name="Text 26"/>
          <p:cNvSpPr/>
          <p:nvPr/>
        </p:nvSpPr>
        <p:spPr>
          <a:xfrm>
            <a:off x="7452360" y="4206240"/>
            <a:ext cx="175564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Decisão: arquivamento, medida disciplinar ou envio às autoridades.</a:t>
            </a:r>
            <a:endParaRPr lang="en-US" sz="1150" dirty="0"/>
          </a:p>
        </p:txBody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9176" y="2514600"/>
            <a:ext cx="91440" cy="228600"/>
          </a:xfrm>
          <a:prstGeom prst="rect">
            <a:avLst/>
          </a:prstGeom>
        </p:spPr>
      </p:pic>
      <p:sp>
        <p:nvSpPr>
          <p:cNvPr id="33" name="Shape 27"/>
          <p:cNvSpPr/>
          <p:nvPr/>
        </p:nvSpPr>
        <p:spPr>
          <a:xfrm>
            <a:off x="9518904" y="1920240"/>
            <a:ext cx="2121408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9518904" y="1920240"/>
            <a:ext cx="2121408" cy="14173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5" name="Text 29"/>
          <p:cNvSpPr/>
          <p:nvPr/>
        </p:nvSpPr>
        <p:spPr>
          <a:xfrm>
            <a:off x="9518904" y="2011680"/>
            <a:ext cx="21214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9000" dirty="0"/>
          </a:p>
        </p:txBody>
      </p:sp>
      <p:sp>
        <p:nvSpPr>
          <p:cNvPr id="36" name="Text 30"/>
          <p:cNvSpPr/>
          <p:nvPr/>
        </p:nvSpPr>
        <p:spPr>
          <a:xfrm>
            <a:off x="9656064" y="3474720"/>
            <a:ext cx="1847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Comunicação</a:t>
            </a:r>
            <a:endParaRPr lang="en-US" sz="1800" dirty="0"/>
          </a:p>
        </p:txBody>
      </p:sp>
      <p:sp>
        <p:nvSpPr>
          <p:cNvPr id="37" name="Shape 31"/>
          <p:cNvSpPr/>
          <p:nvPr/>
        </p:nvSpPr>
        <p:spPr>
          <a:xfrm>
            <a:off x="10396728" y="4041648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38" name="Text 32"/>
          <p:cNvSpPr/>
          <p:nvPr/>
        </p:nvSpPr>
        <p:spPr>
          <a:xfrm>
            <a:off x="9701784" y="4206240"/>
            <a:ext cx="1755648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Decisão é comunicada ao denunciante (quando identificado).</a:t>
            </a:r>
            <a:endParaRPr lang="en-US" sz="1150" dirty="0"/>
          </a:p>
        </p:txBody>
      </p:sp>
      <p:sp>
        <p:nvSpPr>
          <p:cNvPr id="39" name="Shape 33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40" name="Text 34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41" name="Text 35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PENALIDADES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Sanções proporcionais à gravidade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confirmada a ocorrência de ilícito ou descumprimento, aplicamos sanções proporcionais — sem distinção de cargo.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COLABORADORES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3657600" cy="1463040"/>
          </a:xfrm>
          <a:prstGeom prst="rect">
            <a:avLst/>
          </a:prstGeom>
          <a:solidFill>
            <a:srgbClr val="F5C97B"/>
          </a:solidFill>
          <a:ln w="12700">
            <a:solidFill>
              <a:srgbClr val="F5C97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2926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2461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Advertência formal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22960" y="37033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Pequenos deslizes de conduta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343400" y="2743200"/>
            <a:ext cx="3657600" cy="1463040"/>
          </a:xfrm>
          <a:prstGeom prst="rect">
            <a:avLst/>
          </a:prstGeom>
          <a:solidFill>
            <a:srgbClr val="E08454"/>
          </a:solidFill>
          <a:ln w="12700">
            <a:solidFill>
              <a:srgbClr val="E0845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2926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17720" y="32461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Suspensão formal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617720" y="37033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Desvios de conduta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38160" y="2743200"/>
            <a:ext cx="3657600" cy="146304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0" y="2926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GRAVE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412480" y="324612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Demissão (com ou sem justa causa)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412480" y="37033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Atitudes inaceitáveis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4434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TERCEIROS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4846320"/>
            <a:ext cx="2715768" cy="9144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5138928"/>
            <a:ext cx="329184" cy="329184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234440" y="4846320"/>
            <a:ext cx="19385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Suspensão de pagamentos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3374136" y="4846320"/>
            <a:ext cx="2715768" cy="9144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736" y="5138928"/>
            <a:ext cx="329184" cy="329184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4059936" y="4846320"/>
            <a:ext cx="19385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Auditoria contratual</a:t>
            </a:r>
            <a:endParaRPr lang="en-US" sz="1200" dirty="0"/>
          </a:p>
        </p:txBody>
      </p:sp>
      <p:sp>
        <p:nvSpPr>
          <p:cNvPr id="26" name="Shape 22"/>
          <p:cNvSpPr/>
          <p:nvPr/>
        </p:nvSpPr>
        <p:spPr>
          <a:xfrm>
            <a:off x="6199632" y="4846320"/>
            <a:ext cx="2715768" cy="9144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8232" y="5138928"/>
            <a:ext cx="329184" cy="329184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6885432" y="4846320"/>
            <a:ext cx="19385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Rescisão de contrato</a:t>
            </a:r>
            <a:endParaRPr lang="en-US" sz="1200" dirty="0"/>
          </a:p>
        </p:txBody>
      </p:sp>
      <p:sp>
        <p:nvSpPr>
          <p:cNvPr id="29" name="Shape 24"/>
          <p:cNvSpPr/>
          <p:nvPr/>
        </p:nvSpPr>
        <p:spPr>
          <a:xfrm>
            <a:off x="9025128" y="4846320"/>
            <a:ext cx="2715768" cy="914400"/>
          </a:xfrm>
          <a:prstGeom prst="rect">
            <a:avLst/>
          </a:prstGeom>
          <a:solidFill>
            <a:srgbClr val="1A1A2E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3728" y="5138928"/>
            <a:ext cx="329184" cy="329184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9710928" y="4846320"/>
            <a:ext cx="193852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Impedimento de futura contratação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3" name="Text 27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 DE INTEGRIDADE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Vivemos a integridade no dia a dia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029200" cy="420624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0240" y="2286000"/>
            <a:ext cx="2286000" cy="22860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47548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Mais que regras: prática diária.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2788920" y="5349240"/>
            <a:ext cx="548640" cy="36576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852160" y="182880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FORTALECEMOS A CULTURA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852160" y="214884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Compromissos contínuos:</a:t>
            </a:r>
            <a:endParaRPr lang="en-US" sz="20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2160" y="283464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446520" y="274320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Treinamentos periódicos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6446520" y="31089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diretores, colaboradores e terceiros</a:t>
            </a:r>
            <a:endParaRPr lang="en-US" sz="12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2160" y="361188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446520" y="352044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Comunicação ativa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6446520" y="388620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Mensagens da direção e divulgação no site</a:t>
            </a:r>
            <a:endParaRPr lang="en-US" sz="12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60" y="438912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446520" y="429768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Testes de aderência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6446520" y="466344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Verificamos a internalização das regras</a:t>
            </a:r>
            <a:endParaRPr lang="en-US" sz="12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2160" y="5166360"/>
            <a:ext cx="457200" cy="4572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446520" y="507492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Revisão das políticas</a:t>
            </a:r>
            <a:endParaRPr lang="en-US" sz="1500" dirty="0"/>
          </a:p>
        </p:txBody>
      </p:sp>
      <p:sp>
        <p:nvSpPr>
          <p:cNvPr id="22" name="Text 15"/>
          <p:cNvSpPr/>
          <p:nvPr/>
        </p:nvSpPr>
        <p:spPr>
          <a:xfrm>
            <a:off x="6446520" y="544068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Atualização contínua conforme novos riscos</a:t>
            </a:r>
            <a:endParaRPr lang="en-US" sz="1200" dirty="0"/>
          </a:p>
        </p:txBody>
      </p:sp>
      <p:sp>
        <p:nvSpPr>
          <p:cNvPr id="23" name="Shape 16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4" name="Text 17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25" name="Text 18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18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QUERO DENUNCIAR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Quanto mais detalhes, melhor a apuração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registrar um relato no canal, procure responder: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240280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22960" y="24231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Quem.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822960" y="3246120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3375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está envolvido?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43400" y="2240280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24231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quê.</a:t>
            </a:r>
            <a:endParaRPr lang="en-US" sz="3600" dirty="0"/>
          </a:p>
        </p:txBody>
      </p:sp>
      <p:sp>
        <p:nvSpPr>
          <p:cNvPr id="12" name="Shape 10"/>
          <p:cNvSpPr/>
          <p:nvPr/>
        </p:nvSpPr>
        <p:spPr>
          <a:xfrm>
            <a:off x="4617720" y="3246120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33375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 fato deve ser relatado?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38160" y="2240280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412480" y="24231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Como.</a:t>
            </a:r>
            <a:endParaRPr lang="en-US" sz="3600" dirty="0"/>
          </a:p>
        </p:txBody>
      </p:sp>
      <p:sp>
        <p:nvSpPr>
          <p:cNvPr id="16" name="Shape 14"/>
          <p:cNvSpPr/>
          <p:nvPr/>
        </p:nvSpPr>
        <p:spPr>
          <a:xfrm>
            <a:off x="8412480" y="3246120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0" y="33375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Você viu, ouviu, alguém contou?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4005072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22960" y="4187952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Onde.</a:t>
            </a:r>
            <a:endParaRPr lang="en-US" sz="3600" dirty="0"/>
          </a:p>
        </p:txBody>
      </p:sp>
      <p:sp>
        <p:nvSpPr>
          <p:cNvPr id="20" name="Shape 18"/>
          <p:cNvSpPr/>
          <p:nvPr/>
        </p:nvSpPr>
        <p:spPr>
          <a:xfrm>
            <a:off x="822960" y="5010912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5102352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que local ocorreu?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343400" y="4005072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617720" y="4187952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Quando.</a:t>
            </a:r>
            <a:endParaRPr lang="en-US" sz="3600" dirty="0"/>
          </a:p>
        </p:txBody>
      </p:sp>
      <p:sp>
        <p:nvSpPr>
          <p:cNvPr id="24" name="Shape 22"/>
          <p:cNvSpPr/>
          <p:nvPr/>
        </p:nvSpPr>
        <p:spPr>
          <a:xfrm>
            <a:off x="4617720" y="5010912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5102352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Já ocorreu? Continua acontecendo?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8138160" y="4005072"/>
            <a:ext cx="3657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412480" y="4187952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Provas.</a:t>
            </a:r>
            <a:endParaRPr lang="en-US" sz="3600" dirty="0"/>
          </a:p>
        </p:txBody>
      </p:sp>
      <p:sp>
        <p:nvSpPr>
          <p:cNvPr id="28" name="Shape 26"/>
          <p:cNvSpPr/>
          <p:nvPr/>
        </p:nvSpPr>
        <p:spPr>
          <a:xfrm>
            <a:off x="8412480" y="5010912"/>
            <a:ext cx="36576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0" y="5102352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Há testemunhas ou evidências?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Acesse o canal em: </a:t>
            </a:r>
            <a:pPr algn="ctr" indent="0" marL="0">
              <a:buNone/>
            </a:pPr>
            <a:r>
              <a:rPr lang="en-US" sz="1300" b="1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babelpub.com.br</a:t>
            </a:r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Disponível 24h por dia, 7 dias por semana.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18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91440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920240"/>
            <a:ext cx="10515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Integridade não é uma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escolha do dia.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um compromisso permanente.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914400" y="4297680"/>
            <a:ext cx="822960" cy="45720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914400" y="44348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é uma versão simplificada do nosso Manual de Integridade, publicada para garantir transparência ao público em geral.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914400" y="48920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versão integral, com todas as políticas, está disponível em nosso site.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914400" y="5440680"/>
            <a:ext cx="10332720" cy="36576"/>
          </a:xfrm>
          <a:prstGeom prst="rect">
            <a:avLst/>
          </a:prstGeom>
          <a:solidFill>
            <a:srgbClr val="990011">
              <a:alpha val="50000"/>
            </a:srgbClr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566928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56692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babelpub.com.br</a:t>
            </a:r>
            <a:endParaRPr lang="en-US" sz="13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0" y="566928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669280" y="5669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Canal de Denúncias 24/7</a:t>
            </a:r>
            <a:endParaRPr lang="en-US" sz="13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8320" y="566928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875520" y="56692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CNPJ 09.144.180/0001-50</a:t>
            </a:r>
            <a:endParaRPr lang="en-US" sz="1200" dirty="0"/>
          </a:p>
        </p:txBody>
      </p:sp>
      <p:sp>
        <p:nvSpPr>
          <p:cNvPr id="15" name="Text 9"/>
          <p:cNvSpPr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  ·  Revisado em DEZ/2024  ·  Aprovado em JAN/2025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822960"/>
            <a:ext cx="731520" cy="7315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16916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MENSAGEM DA DIRETORIA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2103120"/>
            <a:ext cx="4114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 que isso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importa para nós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640080" y="4023360"/>
            <a:ext cx="457200" cy="36576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5120640" y="822960"/>
            <a:ext cx="6400800" cy="52120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120640" y="822960"/>
            <a:ext cx="109728" cy="52120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532120" y="1097280"/>
            <a:ext cx="5760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Desde o início, a BABEL faz negócios benignos e estáveis com base em ética e transparência.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5532120" y="2148840"/>
            <a:ext cx="576072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agência de grande porte, adotamos boas práticas de governança e elaboramos nosso primeiro Manual de Integridade em </a:t>
            </a:r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setembro de 2021</a:t>
            </a:r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é a </a:t>
            </a:r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segunda versão</a:t>
            </a:r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revisada em dezembro de 2024 e aprovada em janeiro de 2025, que reformula e unifica nossos compromissos com a integridade.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versão simplificada apresenta os pontos essenciais para que colaboradores, fornecedores, clientes e a sociedade conheçam como agimos.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532120" y="534924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DIRETORIA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DEVE SEGUIR ESTE MANUAL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Aplica-se a todos. Sem exceções.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princípios da BABEL valem igualmente para a alta direção, para quem atua na operação e para todo terceiro que se relaciona com a empresa.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46888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46888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278892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2971800"/>
            <a:ext cx="411480" cy="4114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828800" y="28346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Alta Direção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1828800" y="32461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COO, CFO e Diretores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43400" y="246888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343400" y="246888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63440" y="278892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297180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623560" y="28346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Colaboradores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5623560" y="32461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Funcionários e estagiários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138160" y="246888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138160" y="246888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458200" y="278892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1080" y="2971800"/>
            <a:ext cx="411480" cy="41148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9418320" y="28346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Sócios e acionistas</a:t>
            </a:r>
            <a:endParaRPr lang="en-US" sz="1700" dirty="0"/>
          </a:p>
        </p:txBody>
      </p:sp>
      <p:sp>
        <p:nvSpPr>
          <p:cNvPr id="23" name="Text 18"/>
          <p:cNvSpPr/>
          <p:nvPr/>
        </p:nvSpPr>
        <p:spPr>
          <a:xfrm>
            <a:off x="9418320" y="32461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e prestação de serviços</a:t>
            </a:r>
            <a:endParaRPr lang="en-US" sz="1200" dirty="0"/>
          </a:p>
        </p:txBody>
      </p:sp>
      <p:sp>
        <p:nvSpPr>
          <p:cNvPr id="24" name="Shape 19"/>
          <p:cNvSpPr/>
          <p:nvPr/>
        </p:nvSpPr>
        <p:spPr>
          <a:xfrm>
            <a:off x="548640" y="448056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548640" y="448056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868680" y="480060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4983480"/>
            <a:ext cx="411480" cy="41148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1828800" y="4846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Fornecedores</a:t>
            </a:r>
            <a:endParaRPr lang="en-US" sz="1700" dirty="0"/>
          </a:p>
        </p:txBody>
      </p:sp>
      <p:sp>
        <p:nvSpPr>
          <p:cNvPr id="29" name="Text 23"/>
          <p:cNvSpPr/>
          <p:nvPr/>
        </p:nvSpPr>
        <p:spPr>
          <a:xfrm>
            <a:off x="1828800" y="5257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Prestadores e parceiros</a:t>
            </a:r>
            <a:endParaRPr lang="en-US" sz="1200" dirty="0"/>
          </a:p>
        </p:txBody>
      </p:sp>
      <p:sp>
        <p:nvSpPr>
          <p:cNvPr id="30" name="Shape 24"/>
          <p:cNvSpPr/>
          <p:nvPr/>
        </p:nvSpPr>
        <p:spPr>
          <a:xfrm>
            <a:off x="4343400" y="448056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4343400" y="448056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2" name="Shape 26"/>
          <p:cNvSpPr/>
          <p:nvPr/>
        </p:nvSpPr>
        <p:spPr>
          <a:xfrm>
            <a:off x="4663440" y="480060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4983480"/>
            <a:ext cx="411480" cy="411480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5623560" y="4846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Clientes</a:t>
            </a:r>
            <a:endParaRPr lang="en-US" sz="1700" dirty="0"/>
          </a:p>
        </p:txBody>
      </p:sp>
      <p:sp>
        <p:nvSpPr>
          <p:cNvPr id="35" name="Text 28"/>
          <p:cNvSpPr/>
          <p:nvPr/>
        </p:nvSpPr>
        <p:spPr>
          <a:xfrm>
            <a:off x="5623560" y="5257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Privados e do poder público</a:t>
            </a:r>
            <a:endParaRPr lang="en-US" sz="1200" dirty="0"/>
          </a:p>
        </p:txBody>
      </p:sp>
      <p:sp>
        <p:nvSpPr>
          <p:cNvPr id="36" name="Shape 29"/>
          <p:cNvSpPr/>
          <p:nvPr/>
        </p:nvSpPr>
        <p:spPr>
          <a:xfrm>
            <a:off x="8138160" y="4480560"/>
            <a:ext cx="3657600" cy="182880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8138160" y="4480560"/>
            <a:ext cx="73152" cy="18288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8" name="Shape 31"/>
          <p:cNvSpPr/>
          <p:nvPr/>
        </p:nvSpPr>
        <p:spPr>
          <a:xfrm>
            <a:off x="8458200" y="4800600"/>
            <a:ext cx="777240" cy="7772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90011"/>
            </a:solidFill>
            <a:prstDash val="solid"/>
          </a:ln>
        </p:spPr>
      </p:sp>
      <p:pic>
        <p:nvPicPr>
          <p:cNvPr id="3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41080" y="4983480"/>
            <a:ext cx="411480" cy="411480"/>
          </a:xfrm>
          <a:prstGeom prst="rect">
            <a:avLst/>
          </a:prstGeom>
        </p:spPr>
      </p:pic>
      <p:sp>
        <p:nvSpPr>
          <p:cNvPr id="40" name="Text 32"/>
          <p:cNvSpPr/>
          <p:nvPr/>
        </p:nvSpPr>
        <p:spPr>
          <a:xfrm>
            <a:off x="9418320" y="4846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Demais terceiros</a:t>
            </a:r>
            <a:endParaRPr lang="en-US" sz="1700" dirty="0"/>
          </a:p>
        </p:txBody>
      </p:sp>
      <p:sp>
        <p:nvSpPr>
          <p:cNvPr id="41" name="Text 33"/>
          <p:cNvSpPr/>
          <p:nvPr/>
        </p:nvSpPr>
        <p:spPr>
          <a:xfrm>
            <a:off x="9418320" y="52578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se relacionar com a BABEL</a:t>
            </a:r>
            <a:endParaRPr lang="en-US" sz="1200" dirty="0"/>
          </a:p>
        </p:txBody>
      </p:sp>
      <p:sp>
        <p:nvSpPr>
          <p:cNvPr id="42" name="Shape 34"/>
          <p:cNvSpPr/>
          <p:nvPr/>
        </p:nvSpPr>
        <p:spPr>
          <a:xfrm>
            <a:off x="548640" y="5897880"/>
            <a:ext cx="11064240" cy="4572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43" name="Text 35"/>
          <p:cNvSpPr/>
          <p:nvPr/>
        </p:nvSpPr>
        <p:spPr>
          <a:xfrm>
            <a:off x="777240" y="594360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contratos com clientes e fornecedores possuem cláusula anticorrupção obrigatória.</a:t>
            </a:r>
            <a:endParaRPr lang="en-US" sz="1300" dirty="0"/>
          </a:p>
        </p:txBody>
      </p:sp>
      <p:sp>
        <p:nvSpPr>
          <p:cNvPr id="44" name="Shape 36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45" name="Text 37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46" name="Text 38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&amp; VALORES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pilares da nossa atuação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6576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828800"/>
            <a:ext cx="3657600" cy="12801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874520" y="205740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3120" y="2286000"/>
            <a:ext cx="548640" cy="5486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22960" y="324612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Inovação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Tecnologia</a:t>
            </a:r>
            <a:endParaRPr lang="en-US" sz="2200" dirty="0"/>
          </a:p>
        </p:txBody>
      </p:sp>
      <p:sp>
        <p:nvSpPr>
          <p:cNvPr id="10" name="Shape 7"/>
          <p:cNvSpPr/>
          <p:nvPr/>
        </p:nvSpPr>
        <p:spPr>
          <a:xfrm>
            <a:off x="2148840" y="4297680"/>
            <a:ext cx="45720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443484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tecnologia é alicerce essencial na transformação social e na realização de novos negócios.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343400" y="1828800"/>
            <a:ext cx="36576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43400" y="1828800"/>
            <a:ext cx="3657600" cy="12801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669280" y="205740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880" y="2286000"/>
            <a:ext cx="548640" cy="5486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617720" y="324612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Responsabilidade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Social</a:t>
            </a:r>
            <a:endParaRPr lang="en-US" sz="2200" dirty="0"/>
          </a:p>
        </p:txBody>
      </p:sp>
      <p:sp>
        <p:nvSpPr>
          <p:cNvPr id="17" name="Shape 13"/>
          <p:cNvSpPr/>
          <p:nvPr/>
        </p:nvSpPr>
        <p:spPr>
          <a:xfrm>
            <a:off x="5943600" y="4297680"/>
            <a:ext cx="45720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4709160" y="443484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Geramos empregos, renda e tributos; cuidamos da circulação de pessoas, bens e serviços.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8138160" y="1828800"/>
            <a:ext cx="36576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6E3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8138160" y="1828800"/>
            <a:ext cx="3657600" cy="12801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9464040" y="2057400"/>
            <a:ext cx="1005840" cy="10058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0" y="2286000"/>
            <a:ext cx="548640" cy="5486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8412480" y="324612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Ética &amp;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Transparência</a:t>
            </a:r>
            <a:endParaRPr lang="en-US" sz="2200" dirty="0"/>
          </a:p>
        </p:txBody>
      </p:sp>
      <p:sp>
        <p:nvSpPr>
          <p:cNvPr id="24" name="Shape 19"/>
          <p:cNvSpPr/>
          <p:nvPr/>
        </p:nvSpPr>
        <p:spPr>
          <a:xfrm>
            <a:off x="9738360" y="4297680"/>
            <a:ext cx="45720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8503920" y="4434840"/>
            <a:ext cx="29260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Pilares fiéis e irretratáveis dos nossos negócios — desde sempre e em todas as relações.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548640" y="5760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fundamentais: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548640" y="60350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Boa-fé</a:t>
            </a:r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Transparência</a:t>
            </a:r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Vinculação ao Programa de Compliance</a:t>
            </a:r>
            <a:endParaRPr lang="en-US" sz="1300" dirty="0"/>
          </a:p>
        </p:txBody>
      </p:sp>
      <p:sp>
        <p:nvSpPr>
          <p:cNvPr id="28" name="Shape 23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9" name="Text 24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0" name="Text 25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 DE COMPLIANCE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organizamos a integridade na BABEL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669280" cy="42062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14884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1945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É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68680" y="2788920"/>
            <a:ext cx="5120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Nosso Programa de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Integridade</a:t>
            </a:r>
            <a:endParaRPr lang="en-US" sz="2600" dirty="0"/>
          </a:p>
        </p:txBody>
      </p:sp>
      <p:sp>
        <p:nvSpPr>
          <p:cNvPr id="9" name="Shape 6"/>
          <p:cNvSpPr/>
          <p:nvPr/>
        </p:nvSpPr>
        <p:spPr>
          <a:xfrm>
            <a:off x="868680" y="3977640"/>
            <a:ext cx="548640" cy="36576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4160520"/>
            <a:ext cx="5029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de políticas, procedimentos e canais de comunicação, com base em rigorosa análise de risco com foco na integridade — alinhado à legislação anticorrupção brasileira.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400800" y="1828800"/>
            <a:ext cx="5212080" cy="4206240"/>
          </a:xfrm>
          <a:prstGeom prst="rect">
            <a:avLst/>
          </a:prstGeom>
          <a:solidFill>
            <a:srgbClr val="F7F4F1"/>
          </a:solidFill>
          <a:ln w="9525">
            <a:solidFill>
              <a:srgbClr val="E8E6E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400800" y="1828800"/>
            <a:ext cx="5212080" cy="10972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2194560"/>
            <a:ext cx="502920" cy="5029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269480" y="2240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COMITÊ DE ÉTICA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675120" y="27432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instância interna que cuida de tudo</a:t>
            </a:r>
            <a:endParaRPr lang="en-US" sz="18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342900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7040880" y="338328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Filtra todos os relatos do canal de denúncia</a:t>
            </a:r>
            <a:endParaRPr lang="en-US" sz="130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3977640"/>
            <a:ext cx="274320" cy="2743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040880" y="393192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 medidas disciplinares quando necessário</a:t>
            </a:r>
            <a:endParaRPr lang="en-US" sz="13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120" y="4526280"/>
            <a:ext cx="274320" cy="27432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7040880" y="448056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 treinamentos e ações de cultura ética</a:t>
            </a:r>
            <a:endParaRPr lang="en-US" sz="1300" dirty="0"/>
          </a:p>
        </p:txBody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5120" y="5074920"/>
            <a:ext cx="274320" cy="27432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7040880" y="502920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 e atualiza as políticas de integridade</a:t>
            </a:r>
            <a:endParaRPr lang="en-US" sz="1300" dirty="0"/>
          </a:p>
        </p:txBody>
      </p:sp>
      <p:sp>
        <p:nvSpPr>
          <p:cNvPr id="24" name="Shape 16"/>
          <p:cNvSpPr/>
          <p:nvPr/>
        </p:nvSpPr>
        <p:spPr>
          <a:xfrm>
            <a:off x="548640" y="5989320"/>
            <a:ext cx="11064240" cy="411480"/>
          </a:xfrm>
          <a:prstGeom prst="rect">
            <a:avLst/>
          </a:prstGeom>
          <a:solidFill>
            <a:srgbClr val="C9A961">
              <a:alpha val="30000"/>
            </a:srgbClr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777240" y="6035040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Importante:  </a:t>
            </a:r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há distinção de tratamento por cargo. As regras valem inclusive para os sócios e a alta administração.</a:t>
            </a:r>
            <a:endParaRPr lang="en-US" sz="1200" dirty="0"/>
          </a:p>
        </p:txBody>
      </p:sp>
      <p:sp>
        <p:nvSpPr>
          <p:cNvPr id="26" name="Shape 18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7" name="Text 19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28" name="Text 20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COMBATE À CORRUPÇÃO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Nossa linha vermelha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486400" cy="420624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14884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2240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C9A9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 12.846/2013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868680" y="292608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Lei Anticorrupção</a:t>
            </a:r>
            <a:endParaRPr lang="en-US" sz="3000" dirty="0"/>
          </a:p>
        </p:txBody>
      </p:sp>
      <p:sp>
        <p:nvSpPr>
          <p:cNvPr id="9" name="Shape 6"/>
          <p:cNvSpPr/>
          <p:nvPr/>
        </p:nvSpPr>
        <p:spPr>
          <a:xfrm>
            <a:off x="868680" y="3611880"/>
            <a:ext cx="45720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7490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(também chamada Lei da Empresa Limpa)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68680" y="4297680"/>
            <a:ext cx="49377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Estabelece a responsabilidade objetiva da empresa por atos lesivos contra a Administração Pública nacional ou estrangeira.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400800" y="18745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ESTRITAMENTE PROIBIDO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6400800" y="21945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qualquer colaborador ou terceiro: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6400800" y="2743200"/>
            <a:ext cx="5212080" cy="6400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960" y="2907792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6949440" y="274320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Oferecer dinheiro, presentes ou tráfico de influência a agente público</a:t>
            </a:r>
            <a:endParaRPr lang="en-US" sz="1250" dirty="0"/>
          </a:p>
        </p:txBody>
      </p:sp>
      <p:sp>
        <p:nvSpPr>
          <p:cNvPr id="17" name="Shape 13"/>
          <p:cNvSpPr/>
          <p:nvPr/>
        </p:nvSpPr>
        <p:spPr>
          <a:xfrm>
            <a:off x="6400800" y="3520440"/>
            <a:ext cx="5212080" cy="6400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60" y="3685032"/>
            <a:ext cx="320040" cy="3200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949440" y="352044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Prometer ou dar vantagem indevida a terceiro relacionado a agente público</a:t>
            </a:r>
            <a:endParaRPr lang="en-US" sz="1250" dirty="0"/>
          </a:p>
        </p:txBody>
      </p:sp>
      <p:sp>
        <p:nvSpPr>
          <p:cNvPr id="20" name="Shape 15"/>
          <p:cNvSpPr/>
          <p:nvPr/>
        </p:nvSpPr>
        <p:spPr>
          <a:xfrm>
            <a:off x="6400800" y="4297680"/>
            <a:ext cx="5212080" cy="6400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4462272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949440" y="429768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Financiar ou patrocinar atos ilícitos contra a Administração Pública</a:t>
            </a:r>
            <a:endParaRPr lang="en-US" sz="1250" dirty="0"/>
          </a:p>
        </p:txBody>
      </p:sp>
      <p:sp>
        <p:nvSpPr>
          <p:cNvPr id="23" name="Shape 17"/>
          <p:cNvSpPr/>
          <p:nvPr/>
        </p:nvSpPr>
        <p:spPr>
          <a:xfrm>
            <a:off x="6400800" y="5074920"/>
            <a:ext cx="5212080" cy="64008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60" y="5239512"/>
            <a:ext cx="320040" cy="32004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6949440" y="507492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pessoa interposta para ocultar reais beneficiários</a:t>
            </a:r>
            <a:endParaRPr lang="en-US" sz="1250" dirty="0"/>
          </a:p>
        </p:txBody>
      </p:sp>
      <p:sp>
        <p:nvSpPr>
          <p:cNvPr id="26" name="Shape 19"/>
          <p:cNvSpPr/>
          <p:nvPr/>
        </p:nvSpPr>
        <p:spPr>
          <a:xfrm>
            <a:off x="548640" y="5943600"/>
            <a:ext cx="11064240" cy="4572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2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6035040"/>
            <a:ext cx="274320" cy="27432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1097280" y="594360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ações dos colaboradores não podem nem mesmo aparentar ilegalidade ou indícios de má-fé.</a:t>
            </a:r>
            <a:endParaRPr lang="en-US" sz="1300" dirty="0"/>
          </a:p>
        </p:txBody>
      </p:sp>
      <p:sp>
        <p:nvSpPr>
          <p:cNvPr id="29" name="Shape 21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0" name="Text 22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1" name="Text 23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NOSSOS RELACIONAMENTOS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agimos com o setor público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DE OURO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Reuniões com Agentes Públicos</a:t>
            </a:r>
            <a:endParaRPr lang="en-US" sz="20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834640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278892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Sempre de forma pública e transparente</a:t>
            </a:r>
            <a:endParaRPr lang="en-US" sz="13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340156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0120" y="3355848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Agendamento prévio pelos canais oficiais</a:t>
            </a:r>
            <a:endParaRPr lang="en-US" sz="13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968496"/>
            <a:ext cx="292608" cy="29260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60120" y="3922776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Presença obrigatória de outro colaborador da agência</a:t>
            </a:r>
            <a:endParaRPr lang="en-US" sz="13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535424"/>
            <a:ext cx="292608" cy="29260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60120" y="4489704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não for possível, gravação integral da reunião</a:t>
            </a:r>
            <a:endParaRPr lang="en-US" sz="130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5102352"/>
            <a:ext cx="292608" cy="29260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960120" y="5056632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Atas com data, local, participantes e síntese dos temas</a:t>
            </a:r>
            <a:endParaRPr lang="en-US" sz="1300" dirty="0"/>
          </a:p>
        </p:txBody>
      </p:sp>
      <p:sp>
        <p:nvSpPr>
          <p:cNvPr id="17" name="Shape 10"/>
          <p:cNvSpPr/>
          <p:nvPr/>
        </p:nvSpPr>
        <p:spPr>
          <a:xfrm>
            <a:off x="6400800" y="1828800"/>
            <a:ext cx="5212080" cy="420624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sp>
        <p:nvSpPr>
          <p:cNvPr id="18" name="Shape 11"/>
          <p:cNvSpPr/>
          <p:nvPr/>
        </p:nvSpPr>
        <p:spPr>
          <a:xfrm>
            <a:off x="6400800" y="1828800"/>
            <a:ext cx="109728" cy="420624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5120" y="2103120"/>
            <a:ext cx="457200" cy="45720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223760" y="21488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LICITAÇÕES</a:t>
            </a:r>
            <a:endParaRPr lang="en-US" sz="1100" dirty="0"/>
          </a:p>
        </p:txBody>
      </p:sp>
      <p:sp>
        <p:nvSpPr>
          <p:cNvPr id="21" name="Text 13"/>
          <p:cNvSpPr/>
          <p:nvPr/>
        </p:nvSpPr>
        <p:spPr>
          <a:xfrm>
            <a:off x="6675120" y="260604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São atos lesivos:</a:t>
            </a:r>
            <a:endParaRPr lang="en-US" sz="18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5120" y="3291840"/>
            <a:ext cx="256032" cy="256032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040880" y="324612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Frustrar ou fraudar o caráter competitivo</a:t>
            </a:r>
            <a:endParaRPr lang="en-US" sz="12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5120" y="3794760"/>
            <a:ext cx="256032" cy="256032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7040880" y="374904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Impedir, perturbar ou fraudar atos do procedimento</a:t>
            </a:r>
            <a:endParaRPr lang="en-US" sz="120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5120" y="4297680"/>
            <a:ext cx="256032" cy="256032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7040880" y="425196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Afastar licitante por fraude ou vantagem</a:t>
            </a:r>
            <a:endParaRPr lang="en-US" sz="1200" dirty="0"/>
          </a:p>
        </p:txBody>
      </p:sp>
      <p:pic>
        <p:nvPicPr>
          <p:cNvPr id="2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75120" y="4800600"/>
            <a:ext cx="256032" cy="256032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7040880" y="475488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Criar pessoa jurídica de modo fraudulento para participar</a:t>
            </a:r>
            <a:endParaRPr lang="en-US" sz="1200" dirty="0"/>
          </a:p>
        </p:txBody>
      </p:sp>
      <p:pic>
        <p:nvPicPr>
          <p:cNvPr id="30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75120" y="5303520"/>
            <a:ext cx="256032" cy="256032"/>
          </a:xfrm>
          <a:prstGeom prst="rect">
            <a:avLst/>
          </a:prstGeom>
        </p:spPr>
      </p:pic>
      <p:sp>
        <p:nvSpPr>
          <p:cNvPr id="31" name="Text 18"/>
          <p:cNvSpPr/>
          <p:nvPr/>
        </p:nvSpPr>
        <p:spPr>
          <a:xfrm>
            <a:off x="7040880" y="525780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Manipular o equilíbrio econômico-financeiro de contratos</a:t>
            </a:r>
            <a:endParaRPr lang="en-US" sz="1200" dirty="0"/>
          </a:p>
        </p:txBody>
      </p:sp>
      <p:sp>
        <p:nvSpPr>
          <p:cNvPr id="32" name="Shape 19"/>
          <p:cNvSpPr/>
          <p:nvPr/>
        </p:nvSpPr>
        <p:spPr>
          <a:xfrm>
            <a:off x="548640" y="5989320"/>
            <a:ext cx="1106424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3" name="Text 20"/>
          <p:cNvSpPr/>
          <p:nvPr/>
        </p:nvSpPr>
        <p:spPr>
          <a:xfrm>
            <a:off x="777240" y="5989320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Vedada a contratação direta de serviços de publicidade pelo Poder Público por dispensa ou inexigibilidade.</a:t>
            </a:r>
            <a:endParaRPr lang="en-US" sz="1200" dirty="0"/>
          </a:p>
        </p:txBody>
      </p:sp>
      <p:sp>
        <p:nvSpPr>
          <p:cNvPr id="34" name="Shape 21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35" name="Text 22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36" name="Text 23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BRINDES &amp; PRESENTES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pode e o que não pode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5486400" cy="4206240"/>
          </a:xfrm>
          <a:prstGeom prst="rect">
            <a:avLst/>
          </a:prstGeom>
          <a:solidFill>
            <a:srgbClr val="FFFFFF"/>
          </a:solidFill>
          <a:ln w="19050">
            <a:solidFill>
              <a:srgbClr val="2D5F3F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828800"/>
            <a:ext cx="5486400" cy="777240"/>
          </a:xfrm>
          <a:prstGeom prst="rect">
            <a:avLst/>
          </a:prstGeom>
          <a:solidFill>
            <a:srgbClr val="2D5F3F"/>
          </a:solidFill>
          <a:ln w="12700">
            <a:solidFill>
              <a:srgbClr val="2D5F3F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029968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20116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PERMITIDO</a:t>
            </a:r>
            <a:endParaRPr lang="en-US" sz="18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88036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88720" y="278892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Brindes de pequeno valor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1188720" y="310896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Limitados a 1/3 do salário mínimo</a:t>
            </a:r>
            <a:endParaRPr lang="en-US" sz="11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657600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188720" y="356616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Refeições corporativas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188720" y="38862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Conforme a Norma de Representação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4434840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188720" y="434340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Convites a eventos profissionais</a:t>
            </a:r>
            <a:endParaRPr lang="en-US" sz="1400" dirty="0"/>
          </a:p>
        </p:txBody>
      </p:sp>
      <p:sp>
        <p:nvSpPr>
          <p:cNvPr id="17" name="Text 11"/>
          <p:cNvSpPr/>
          <p:nvPr/>
        </p:nvSpPr>
        <p:spPr>
          <a:xfrm>
            <a:off x="1188720" y="466344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fins legítimos de negócios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5212080"/>
            <a:ext cx="274320" cy="27432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88720" y="512064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Cursos e simpósios</a:t>
            </a:r>
            <a:endParaRPr lang="en-US" sz="1400" dirty="0"/>
          </a:p>
        </p:txBody>
      </p:sp>
      <p:sp>
        <p:nvSpPr>
          <p:cNvPr id="20" name="Text 13"/>
          <p:cNvSpPr/>
          <p:nvPr/>
        </p:nvSpPr>
        <p:spPr>
          <a:xfrm>
            <a:off x="1188720" y="54406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Até 3 salários mínimos, com aprovação</a:t>
            </a:r>
            <a:endParaRPr lang="en-US" sz="1100" dirty="0"/>
          </a:p>
        </p:txBody>
      </p:sp>
      <p:sp>
        <p:nvSpPr>
          <p:cNvPr id="21" name="Shape 14"/>
          <p:cNvSpPr/>
          <p:nvPr/>
        </p:nvSpPr>
        <p:spPr>
          <a:xfrm>
            <a:off x="6263640" y="1828800"/>
            <a:ext cx="5486400" cy="4206240"/>
          </a:xfrm>
          <a:prstGeom prst="rect">
            <a:avLst/>
          </a:prstGeom>
          <a:solidFill>
            <a:srgbClr val="FFFFFF"/>
          </a:solidFill>
          <a:ln w="19050">
            <a:solidFill>
              <a:srgbClr val="B91C1C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0000"/>
              </a:srgbClr>
            </a:outerShdw>
          </a:effectLst>
        </p:spPr>
      </p:sp>
      <p:sp>
        <p:nvSpPr>
          <p:cNvPr id="22" name="Shape 15"/>
          <p:cNvSpPr/>
          <p:nvPr/>
        </p:nvSpPr>
        <p:spPr>
          <a:xfrm>
            <a:off x="6263640" y="1828800"/>
            <a:ext cx="5486400" cy="777240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680" y="2029968"/>
            <a:ext cx="365760" cy="36576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7086600" y="20116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PROIBIDO</a:t>
            </a:r>
            <a:endParaRPr lang="en-US" sz="1800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2240" y="2862072"/>
            <a:ext cx="256032" cy="256032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6903720" y="27889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Presentes em dinheiro</a:t>
            </a:r>
            <a:endParaRPr lang="en-US" sz="1300" dirty="0"/>
          </a:p>
        </p:txBody>
      </p:sp>
      <p:sp>
        <p:nvSpPr>
          <p:cNvPr id="27" name="Text 18"/>
          <p:cNvSpPr/>
          <p:nvPr/>
        </p:nvSpPr>
        <p:spPr>
          <a:xfrm>
            <a:off x="6903720" y="308152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 qualquer hipótese ou quantia</a:t>
            </a:r>
            <a:endParaRPr lang="en-US" sz="1050" dirty="0"/>
          </a:p>
        </p:txBody>
      </p:sp>
      <p:pic>
        <p:nvPicPr>
          <p:cNvPr id="2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92240" y="3502152"/>
            <a:ext cx="256032" cy="256032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6903720" y="3429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Presentes acima de 1/3 do mínimo</a:t>
            </a:r>
            <a:endParaRPr lang="en-US" sz="1300" dirty="0"/>
          </a:p>
        </p:txBody>
      </p:sp>
      <p:sp>
        <p:nvSpPr>
          <p:cNvPr id="30" name="Text 20"/>
          <p:cNvSpPr/>
          <p:nvPr/>
        </p:nvSpPr>
        <p:spPr>
          <a:xfrm>
            <a:off x="6903720" y="372160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Devem ser recusados ou devolvidos</a:t>
            </a:r>
            <a:endParaRPr lang="en-US" sz="1050" dirty="0"/>
          </a:p>
        </p:txBody>
      </p:sp>
      <p:pic>
        <p:nvPicPr>
          <p:cNvPr id="31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92240" y="4142232"/>
            <a:ext cx="256032" cy="256032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6903720" y="40690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Presentes a agentes públicos</a:t>
            </a:r>
            <a:endParaRPr lang="en-US" sz="1300" dirty="0"/>
          </a:p>
        </p:txBody>
      </p:sp>
      <p:sp>
        <p:nvSpPr>
          <p:cNvPr id="33" name="Text 22"/>
          <p:cNvSpPr/>
          <p:nvPr/>
        </p:nvSpPr>
        <p:spPr>
          <a:xfrm>
            <a:off x="6903720" y="43616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Brindes só com aprovação prévia, &lt; R$ 200</a:t>
            </a:r>
            <a:endParaRPr lang="en-US" sz="1050" dirty="0"/>
          </a:p>
        </p:txBody>
      </p:sp>
      <p:pic>
        <p:nvPicPr>
          <p:cNvPr id="34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92240" y="4782312"/>
            <a:ext cx="256032" cy="256032"/>
          </a:xfrm>
          <a:prstGeom prst="rect">
            <a:avLst/>
          </a:prstGeom>
        </p:spPr>
      </p:pic>
      <p:sp>
        <p:nvSpPr>
          <p:cNvPr id="35" name="Text 23"/>
          <p:cNvSpPr/>
          <p:nvPr/>
        </p:nvSpPr>
        <p:spPr>
          <a:xfrm>
            <a:off x="6903720" y="47091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Pagamentos facilitadores</a:t>
            </a:r>
            <a:endParaRPr lang="en-US" sz="1300" dirty="0"/>
          </a:p>
        </p:txBody>
      </p:sp>
      <p:sp>
        <p:nvSpPr>
          <p:cNvPr id="36" name="Text 24"/>
          <p:cNvSpPr/>
          <p:nvPr/>
        </p:nvSpPr>
        <p:spPr>
          <a:xfrm>
            <a:off x="6903720" y="500176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Acelerar ações de funcionários públicos</a:t>
            </a:r>
            <a:endParaRPr lang="en-US" sz="1050" dirty="0"/>
          </a:p>
        </p:txBody>
      </p:sp>
      <p:pic>
        <p:nvPicPr>
          <p:cNvPr id="3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92240" y="5422392"/>
            <a:ext cx="256032" cy="256032"/>
          </a:xfrm>
          <a:prstGeom prst="rect">
            <a:avLst/>
          </a:prstGeom>
        </p:spPr>
      </p:pic>
      <p:sp>
        <p:nvSpPr>
          <p:cNvPr id="38" name="Text 25"/>
          <p:cNvSpPr/>
          <p:nvPr/>
        </p:nvSpPr>
        <p:spPr>
          <a:xfrm>
            <a:off x="6903720" y="53492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Convites para entretenimento adulto</a:t>
            </a:r>
            <a:endParaRPr lang="en-US" sz="1300" dirty="0"/>
          </a:p>
        </p:txBody>
      </p:sp>
      <p:sp>
        <p:nvSpPr>
          <p:cNvPr id="39" name="Text 26"/>
          <p:cNvSpPr/>
          <p:nvPr/>
        </p:nvSpPr>
        <p:spPr>
          <a:xfrm>
            <a:off x="6903720" y="56418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Recusados em qualquer circunstância</a:t>
            </a:r>
            <a:endParaRPr lang="en-US" sz="1050" dirty="0"/>
          </a:p>
        </p:txBody>
      </p:sp>
      <p:sp>
        <p:nvSpPr>
          <p:cNvPr id="40" name="Text 27"/>
          <p:cNvSpPr/>
          <p:nvPr/>
        </p:nvSpPr>
        <p:spPr>
          <a:xfrm>
            <a:off x="548640" y="608076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dúvida?  Comunique sempre o Comitê de Ética antes de aceitar ou oferecer.</a:t>
            </a:r>
            <a:endParaRPr lang="en-US" sz="1300" dirty="0"/>
          </a:p>
        </p:txBody>
      </p:sp>
      <p:sp>
        <p:nvSpPr>
          <p:cNvPr id="41" name="Shape 28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42" name="Text 29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43" name="Text 30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COMBATE AO SUBORNO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Tolerância zero, sem exceções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4023360" cy="42062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920240"/>
            <a:ext cx="40233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0" b="1" dirty="0">
                <a:solidFill>
                  <a:srgbClr val="9900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20000" dirty="0"/>
          </a:p>
        </p:txBody>
      </p:sp>
      <p:sp>
        <p:nvSpPr>
          <p:cNvPr id="7" name="Text 5"/>
          <p:cNvSpPr/>
          <p:nvPr/>
        </p:nvSpPr>
        <p:spPr>
          <a:xfrm>
            <a:off x="548640" y="402336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 o limite que aceitamos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2286000" y="4572000"/>
            <a:ext cx="548640" cy="36576"/>
          </a:xfrm>
          <a:prstGeom prst="rect">
            <a:avLst/>
          </a:prstGeom>
          <a:solidFill>
            <a:srgbClr val="C9A961"/>
          </a:solidFill>
          <a:ln w="12700">
            <a:solidFill>
              <a:srgbClr val="C9A9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4754880"/>
            <a:ext cx="3611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6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Nenhum colaborador será penalizado por atraso ou perda de negócios resultantes da recusa em pagar suborno.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37760" y="18288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9900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LEIS APLICAM-SE A QUEM: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214884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basta não pagar — não se pode facilitar.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937760" y="2788920"/>
            <a:ext cx="6675120" cy="50292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920" y="2907792"/>
            <a:ext cx="274320" cy="27432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5440680" y="278892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Aprova o pagamento ou promete vantagem indevida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937760" y="3383280"/>
            <a:ext cx="6675120" cy="50292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3502152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440680" y="338328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Fornece ou aceita faturas falsas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4937760" y="3977640"/>
            <a:ext cx="6675120" cy="50292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920" y="4096512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440680" y="397764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Retransmite instruções para pagamento de suborno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4937760" y="4572000"/>
            <a:ext cx="6675120" cy="50292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4690872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40680" y="457200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Encobre o pagamento de suborno</a:t>
            </a:r>
            <a:endParaRPr lang="en-US" sz="1300" dirty="0"/>
          </a:p>
        </p:txBody>
      </p:sp>
      <p:sp>
        <p:nvSpPr>
          <p:cNvPr id="24" name="Shape 18"/>
          <p:cNvSpPr/>
          <p:nvPr/>
        </p:nvSpPr>
        <p:spPr>
          <a:xfrm>
            <a:off x="4937760" y="5166360"/>
            <a:ext cx="6675120" cy="502920"/>
          </a:xfrm>
          <a:prstGeom prst="rect">
            <a:avLst/>
          </a:prstGeom>
          <a:solidFill>
            <a:srgbClr val="F7F4F1"/>
          </a:solidFill>
          <a:ln w="6350">
            <a:solidFill>
              <a:srgbClr val="E8E6E3"/>
            </a:solidFill>
            <a:prstDash val="solid"/>
          </a:ln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4920" y="5285232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440680" y="5166360"/>
            <a:ext cx="6035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 conscientemente com o pagamento</a:t>
            </a:r>
            <a:endParaRPr lang="en-US" sz="1300" dirty="0"/>
          </a:p>
        </p:txBody>
      </p:sp>
      <p:sp>
        <p:nvSpPr>
          <p:cNvPr id="27" name="Shape 20"/>
          <p:cNvSpPr/>
          <p:nvPr/>
        </p:nvSpPr>
        <p:spPr>
          <a:xfrm>
            <a:off x="548640" y="6446520"/>
            <a:ext cx="365760" cy="2286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</p:sp>
      <p:sp>
        <p:nvSpPr>
          <p:cNvPr id="28" name="Text 21"/>
          <p:cNvSpPr/>
          <p:nvPr/>
        </p:nvSpPr>
        <p:spPr>
          <a:xfrm>
            <a:off x="10058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PUBLICIDADE LTDA.  ·  Manual de Integridade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0789920" y="63550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de Integridade — Versão Simplificada</dc:title>
  <dc:subject>PptxGenJS Presentation</dc:subject>
  <dc:creator>BABEL PUBLICIDADE LTDA.</dc:creator>
  <cp:lastModifiedBy>BABEL PUBLICIDADE LTDA.</cp:lastModifiedBy>
  <cp:revision>1</cp:revision>
  <dcterms:created xsi:type="dcterms:W3CDTF">2026-04-30T22:53:49Z</dcterms:created>
  <dcterms:modified xsi:type="dcterms:W3CDTF">2026-04-30T22:53:49Z</dcterms:modified>
</cp:coreProperties>
</file>